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  <p:sldMasterId id="2147483692" r:id="rId5"/>
  </p:sldMasterIdLst>
  <p:notesMasterIdLst>
    <p:notesMasterId r:id="rId14"/>
  </p:notesMasterIdLst>
  <p:handoutMasterIdLst>
    <p:handoutMasterId r:id="rId15"/>
  </p:handoutMasterIdLst>
  <p:sldIdLst>
    <p:sldId id="548" r:id="rId6"/>
    <p:sldId id="386" r:id="rId7"/>
    <p:sldId id="549" r:id="rId8"/>
    <p:sldId id="554" r:id="rId9"/>
    <p:sldId id="552" r:id="rId10"/>
    <p:sldId id="553" r:id="rId11"/>
    <p:sldId id="551" r:id="rId12"/>
    <p:sldId id="388" r:id="rId13"/>
  </p:sldIdLst>
  <p:sldSz cx="9144000" cy="6858000" type="screen4x3"/>
  <p:notesSz cx="6858000" cy="1304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8">
          <p15:clr>
            <a:srgbClr val="A4A3A4"/>
          </p15:clr>
        </p15:guide>
        <p15:guide id="2" orient="horz" pos="981">
          <p15:clr>
            <a:srgbClr val="A4A3A4"/>
          </p15:clr>
        </p15:guide>
        <p15:guide id="3" orient="horz" pos="3952">
          <p15:clr>
            <a:srgbClr val="A4A3A4"/>
          </p15:clr>
        </p15:guide>
        <p15:guide id="4" orient="horz" pos="232">
          <p15:clr>
            <a:srgbClr val="A4A3A4"/>
          </p15:clr>
        </p15:guide>
        <p15:guide id="5" pos="226">
          <p15:clr>
            <a:srgbClr val="A4A3A4"/>
          </p15:clr>
        </p15:guide>
        <p15:guide id="6" pos="5534">
          <p15:clr>
            <a:srgbClr val="A4A3A4"/>
          </p15:clr>
        </p15:guide>
        <p15:guide id="7" pos="2941">
          <p15:clr>
            <a:srgbClr val="A4A3A4"/>
          </p15:clr>
        </p15:guide>
        <p15:guide id="8" pos="2819">
          <p15:clr>
            <a:srgbClr val="A4A3A4"/>
          </p15:clr>
        </p15:guide>
        <p15:guide id="9" orient="horz" pos="414">
          <p15:clr>
            <a:srgbClr val="A4A3A4"/>
          </p15:clr>
        </p15:guide>
        <p15:guide id="10" pos="4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DDLETON, Philip" initials="MP" lastIdx="2" clrIdx="0">
    <p:extLst>
      <p:ext uri="{19B8F6BF-5375-455C-9EA6-DF929625EA0E}">
        <p15:presenceInfo xmlns:p15="http://schemas.microsoft.com/office/powerpoint/2012/main" userId="S-1-5-21-1993962763-1659004503-1801674531-106964" providerId="AD"/>
      </p:ext>
    </p:extLst>
  </p:cmAuthor>
  <p:cmAuthor id="2" name="MIDDLETON, Philip" initials="MP [2]" lastIdx="1" clrIdx="1">
    <p:extLst>
      <p:ext uri="{19B8F6BF-5375-455C-9EA6-DF929625EA0E}">
        <p15:presenceInfo xmlns:p15="http://schemas.microsoft.com/office/powerpoint/2012/main" userId="S::philip.middleton@education.gov.uk::5906d93f-4156-4997-8b95-497bd9bc456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3399FF"/>
    <a:srgbClr val="95C79B"/>
    <a:srgbClr val="FA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41" autoAdjust="0"/>
  </p:normalViewPr>
  <p:slideViewPr>
    <p:cSldViewPr snapToGrid="0">
      <p:cViewPr varScale="1">
        <p:scale>
          <a:sx n="81" d="100"/>
          <a:sy n="81" d="100"/>
        </p:scale>
        <p:origin x="1878" y="84"/>
      </p:cViewPr>
      <p:guideLst>
        <p:guide orient="horz" pos="4088"/>
        <p:guide orient="horz" pos="981"/>
        <p:guide orient="horz" pos="3952"/>
        <p:guide orient="horz" pos="232"/>
        <p:guide pos="226"/>
        <p:guide pos="5534"/>
        <p:guide pos="2941"/>
        <p:guide pos="2819"/>
        <p:guide orient="horz" pos="414"/>
        <p:guide pos="417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602E5-DB60-48CF-A881-9CE7EAEFF443}" type="datetimeFigureOut">
              <a:rPr lang="en-GB" smtClean="0"/>
              <a:pPr/>
              <a:t>13/09/2019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AA526-672E-4DD3-A394-6BDB0AB7B5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868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81705-EF38-4D8E-BF85-73828A7893F4}" type="datetimeFigureOut">
              <a:rPr lang="en-GB" smtClean="0"/>
              <a:pPr/>
              <a:t>13/09/2019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5A29D-C0B9-41C6-BEC0-29DFAAEEA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91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5A29D-C0B9-41C6-BEC0-29DFAAEEA45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36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5A29D-C0B9-41C6-BEC0-29DFAAEEA45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574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5A29D-C0B9-41C6-BEC0-29DFAAEEA45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956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4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/>
        </p:nvSpPr>
        <p:spPr>
          <a:xfrm>
            <a:off x="366713" y="6489700"/>
            <a:ext cx="5826125" cy="368300"/>
          </a:xfrm>
          <a:prstGeom prst="rect">
            <a:avLst/>
          </a:prstGeom>
        </p:spPr>
        <p:txBody>
          <a:bodyPr lIns="0" tIns="3600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4FBF487-8ACD-45A4-84A6-13AF31072403}" type="slidenum">
              <a:rPr lang="en-GB" altLang="en-US" sz="900" b="1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GB" altLang="en-US" sz="9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900">
                <a:latin typeface="Arial" panose="020B0604020202020204" pitchFamily="34" charset="0"/>
                <a:cs typeface="Arial" panose="020B0604020202020204" pitchFamily="34" charset="0"/>
              </a:rPr>
              <a:t>| Presentation title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66713" y="6489700"/>
            <a:ext cx="280987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165100"/>
            <a:ext cx="28702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2"/>
          <p:cNvCxnSpPr/>
          <p:nvPr/>
        </p:nvCxnSpPr>
        <p:spPr>
          <a:xfrm>
            <a:off x="358775" y="1150938"/>
            <a:ext cx="84264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"/>
          <p:cNvCxnSpPr/>
          <p:nvPr/>
        </p:nvCxnSpPr>
        <p:spPr>
          <a:xfrm>
            <a:off x="358775" y="6480175"/>
            <a:ext cx="84264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371475"/>
            <a:ext cx="21431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360000"/>
            <a:ext cx="6281299" cy="7904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358775" y="1557338"/>
            <a:ext cx="4116388" cy="4525963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/>
          </p:nvPr>
        </p:nvSpPr>
        <p:spPr>
          <a:xfrm>
            <a:off x="4668838" y="1557338"/>
            <a:ext cx="4114800" cy="4535487"/>
          </a:xfrm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chart</a:t>
            </a:r>
            <a:endParaRPr lang="en-GB" noProof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668838" y="6489700"/>
            <a:ext cx="4116387" cy="368300"/>
          </a:xfrm>
          <a:prstGeom prst="rect">
            <a:avLst/>
          </a:prstGeom>
        </p:spPr>
        <p:txBody>
          <a:bodyPr lIns="0" tIns="36000" rIns="0" bIns="0"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00/00/2013</a:t>
            </a:r>
          </a:p>
        </p:txBody>
      </p:sp>
    </p:spTree>
    <p:extLst>
      <p:ext uri="{BB962C8B-B14F-4D97-AF65-F5344CB8AC3E}">
        <p14:creationId xmlns:p14="http://schemas.microsoft.com/office/powerpoint/2010/main" val="2344786251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/>
        </p:nvSpPr>
        <p:spPr>
          <a:xfrm>
            <a:off x="366713" y="6489700"/>
            <a:ext cx="5826125" cy="368300"/>
          </a:xfrm>
          <a:prstGeom prst="rect">
            <a:avLst/>
          </a:prstGeom>
        </p:spPr>
        <p:txBody>
          <a:bodyPr lIns="0" tIns="3600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77437A4-187D-48C3-ACC9-FF3BF2FBDF9A}" type="slidenum">
              <a:rPr lang="en-GB" altLang="en-US" sz="900" b="1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GB" altLang="en-US" sz="9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900">
                <a:latin typeface="Arial" panose="020B0604020202020204" pitchFamily="34" charset="0"/>
                <a:cs typeface="Arial" panose="020B0604020202020204" pitchFamily="34" charset="0"/>
              </a:rPr>
              <a:t>| Presentation title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66713" y="6489700"/>
            <a:ext cx="280987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165100"/>
            <a:ext cx="28702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2"/>
          <p:cNvCxnSpPr/>
          <p:nvPr/>
        </p:nvCxnSpPr>
        <p:spPr>
          <a:xfrm>
            <a:off x="358775" y="1150938"/>
            <a:ext cx="84264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"/>
          <p:cNvCxnSpPr/>
          <p:nvPr/>
        </p:nvCxnSpPr>
        <p:spPr>
          <a:xfrm>
            <a:off x="358775" y="6480175"/>
            <a:ext cx="84264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371475"/>
            <a:ext cx="21431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360000"/>
            <a:ext cx="6281299" cy="7904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6117907" y="1557338"/>
            <a:ext cx="2665542" cy="4525963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lnSpc>
                <a:spcPts val="1600"/>
              </a:lnSpc>
              <a:defRPr sz="1400"/>
            </a:lvl1pPr>
            <a:lvl2pPr>
              <a:lnSpc>
                <a:spcPts val="1600"/>
              </a:lnSpc>
              <a:defRPr sz="1400"/>
            </a:lvl2pPr>
            <a:lvl3pPr>
              <a:lnSpc>
                <a:spcPts val="1600"/>
              </a:lnSpc>
              <a:defRPr sz="1400"/>
            </a:lvl3pPr>
            <a:lvl4pPr>
              <a:lnSpc>
                <a:spcPts val="1600"/>
              </a:lnSpc>
              <a:defRPr sz="1400"/>
            </a:lvl4pPr>
            <a:lvl5pPr>
              <a:lnSpc>
                <a:spcPts val="1600"/>
              </a:lnSpc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/>
          </p:nvPr>
        </p:nvSpPr>
        <p:spPr>
          <a:xfrm>
            <a:off x="359002" y="1557338"/>
            <a:ext cx="5570531" cy="4535487"/>
          </a:xfrm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chart</a:t>
            </a:r>
            <a:endParaRPr lang="en-GB" noProof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668838" y="6489700"/>
            <a:ext cx="4116387" cy="368300"/>
          </a:xfrm>
          <a:prstGeom prst="rect">
            <a:avLst/>
          </a:prstGeom>
        </p:spPr>
        <p:txBody>
          <a:bodyPr lIns="0" tIns="36000" rIns="0" bIns="0"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00/00/2013</a:t>
            </a:r>
          </a:p>
        </p:txBody>
      </p:sp>
    </p:spTree>
    <p:extLst>
      <p:ext uri="{BB962C8B-B14F-4D97-AF65-F5344CB8AC3E}">
        <p14:creationId xmlns:p14="http://schemas.microsoft.com/office/powerpoint/2010/main" val="235599859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pprenticeship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9144000" cy="13319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5" name="Straight Connector 8"/>
          <p:cNvCxnSpPr/>
          <p:nvPr userDrawn="1"/>
        </p:nvCxnSpPr>
        <p:spPr>
          <a:xfrm>
            <a:off x="358775" y="6489700"/>
            <a:ext cx="842645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366713" y="6489700"/>
            <a:ext cx="5826125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fld id="{07358605-59C1-468A-A4E8-E61C2D0A1763}" type="slidenum">
              <a:rPr lang="en-GB" smtClean="0"/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GB"/>
              <a:t> | Presentation title – 00/00/2012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66713" y="6489700"/>
            <a:ext cx="280987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8" name="Picture 1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40513" y="404813"/>
            <a:ext cx="2143125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360000"/>
            <a:ext cx="5149850" cy="9814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358775" y="1557338"/>
            <a:ext cx="8426450" cy="4525963"/>
          </a:xfrm>
          <a:prstGeom prst="rect">
            <a:avLst/>
          </a:prstGeom>
        </p:spPr>
        <p:txBody>
          <a:bodyPr rtlCol="0">
            <a:noAutofit/>
          </a:bodyPr>
          <a:lstStyle>
            <a:lvl1pPr marL="4763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 marL="3175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2pPr>
            <a:lvl3pPr marL="174625" marR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‒"/>
              <a:tabLst/>
              <a:defRPr/>
            </a:lvl3pPr>
            <a:lvl4pPr marL="174625" marR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174625" marR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‒"/>
              <a:tabLst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192838" y="6489700"/>
            <a:ext cx="2592387" cy="368300"/>
          </a:xfrm>
          <a:prstGeom prst="rect">
            <a:avLst/>
          </a:prstGeom>
        </p:spPr>
        <p:txBody>
          <a:bodyPr lIns="0" tIns="36000" rIns="0" bIns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National Apprenticeship Service</a:t>
            </a:r>
          </a:p>
        </p:txBody>
      </p:sp>
    </p:spTree>
    <p:extLst>
      <p:ext uri="{BB962C8B-B14F-4D97-AF65-F5344CB8AC3E}">
        <p14:creationId xmlns:p14="http://schemas.microsoft.com/office/powerpoint/2010/main" val="1129339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liver - tex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0"/>
            <a:ext cx="9144000" cy="13319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6" name="Straight Connector 8"/>
          <p:cNvCxnSpPr/>
          <p:nvPr userDrawn="1"/>
        </p:nvCxnSpPr>
        <p:spPr>
          <a:xfrm>
            <a:off x="358775" y="6489700"/>
            <a:ext cx="842645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66713" y="6489700"/>
            <a:ext cx="5826125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fld id="{98FD9718-ED79-422E-A67D-C302FED51C8E}" type="slidenum">
              <a:rPr lang="en-GB" smtClean="0"/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GB"/>
              <a:t> | Presentation title – 00/00/2012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66713" y="6489700"/>
            <a:ext cx="280987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165100"/>
            <a:ext cx="28702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360000"/>
            <a:ext cx="5149850" cy="9814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358775" y="1557338"/>
            <a:ext cx="4116388" cy="4525963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Text Placeholder 2"/>
          <p:cNvSpPr>
            <a:spLocks noGrp="1"/>
          </p:cNvSpPr>
          <p:nvPr>
            <p:ph idx="12"/>
          </p:nvPr>
        </p:nvSpPr>
        <p:spPr>
          <a:xfrm>
            <a:off x="4672198" y="1557338"/>
            <a:ext cx="4113027" cy="4525963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192838" y="6489700"/>
            <a:ext cx="2592387" cy="368300"/>
          </a:xfrm>
          <a:prstGeom prst="rect">
            <a:avLst/>
          </a:prstGeom>
        </p:spPr>
        <p:txBody>
          <a:bodyPr lIns="0" tIns="36000" rIns="0" bIns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National Apprenticeship Service</a:t>
            </a:r>
          </a:p>
        </p:txBody>
      </p:sp>
    </p:spTree>
    <p:extLst>
      <p:ext uri="{BB962C8B-B14F-4D97-AF65-F5344CB8AC3E}">
        <p14:creationId xmlns:p14="http://schemas.microsoft.com/office/powerpoint/2010/main" val="4189476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pprenticeships - tex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0"/>
            <a:ext cx="9144000" cy="13319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6" name="Straight Connector 8"/>
          <p:cNvCxnSpPr/>
          <p:nvPr userDrawn="1"/>
        </p:nvCxnSpPr>
        <p:spPr>
          <a:xfrm>
            <a:off x="358775" y="6489700"/>
            <a:ext cx="842645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66713" y="6489700"/>
            <a:ext cx="5826125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fld id="{EE2469A2-1087-45F1-9C9E-12658CDE6A47}" type="slidenum">
              <a:rPr lang="en-GB" smtClean="0"/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GB"/>
              <a:t> | Presentation title – 00/00/2012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66713" y="6489700"/>
            <a:ext cx="280987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9" name="Picture 1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40513" y="404813"/>
            <a:ext cx="2143125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6" y="360000"/>
            <a:ext cx="5149850" cy="9814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358775" y="1557338"/>
            <a:ext cx="4116388" cy="4525963"/>
          </a:xfrm>
          <a:prstGeom prst="rect">
            <a:avLst/>
          </a:prstGeom>
        </p:spPr>
        <p:txBody>
          <a:bodyPr rtlCol="0">
            <a:noAutofit/>
          </a:bodyPr>
          <a:lstStyle>
            <a:lvl1pPr marL="4763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 marL="3175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2pPr>
            <a:lvl3pPr marL="174625" marR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‒"/>
              <a:tabLst/>
              <a:defRPr/>
            </a:lvl3pPr>
            <a:lvl4pPr marL="174625" marR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174625" marR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‒"/>
              <a:tabLst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/>
          </p:nvPr>
        </p:nvSpPr>
        <p:spPr>
          <a:xfrm>
            <a:off x="4679949" y="1557338"/>
            <a:ext cx="4105275" cy="4568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192838" y="6489700"/>
            <a:ext cx="2592387" cy="368300"/>
          </a:xfrm>
          <a:prstGeom prst="rect">
            <a:avLst/>
          </a:prstGeom>
        </p:spPr>
        <p:txBody>
          <a:bodyPr lIns="0" tIns="36000" rIns="0" bIns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National Apprenticeship Service</a:t>
            </a:r>
          </a:p>
        </p:txBody>
      </p:sp>
    </p:spTree>
    <p:extLst>
      <p:ext uri="{BB962C8B-B14F-4D97-AF65-F5344CB8AC3E}">
        <p14:creationId xmlns:p14="http://schemas.microsoft.com/office/powerpoint/2010/main" val="174840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5D06-9882-4E46-9327-9B5A73CDC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6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371475"/>
            <a:ext cx="21431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6024563"/>
            <a:ext cx="91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368300"/>
            <a:ext cx="4115164" cy="718145"/>
          </a:xfrm>
        </p:spPr>
        <p:txBody>
          <a:bodyPr>
            <a:spAutoFit/>
          </a:bodyPr>
          <a:lstStyle>
            <a:lvl1pPr algn="l">
              <a:lnSpc>
                <a:spcPts val="2800"/>
              </a:lnSpc>
              <a:defRPr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776" y="1341894"/>
            <a:ext cx="4141788" cy="205184"/>
          </a:xfrm>
        </p:spPr>
        <p:txBody>
          <a:bodyPr>
            <a:spAutoFit/>
          </a:bodyPr>
          <a:lstStyle>
            <a:lvl1pPr marL="0" indent="0" algn="l">
              <a:lnSpc>
                <a:spcPts val="1600"/>
              </a:lnSpc>
              <a:buNone/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3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371475"/>
            <a:ext cx="21431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368300"/>
            <a:ext cx="4115164" cy="718145"/>
          </a:xfrm>
        </p:spPr>
        <p:txBody>
          <a:bodyPr>
            <a:spAutoFit/>
          </a:bodyPr>
          <a:lstStyle>
            <a:lvl1pPr algn="l">
              <a:lnSpc>
                <a:spcPts val="2800"/>
              </a:lnSpc>
              <a:defRPr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868159" y="1557338"/>
            <a:ext cx="2915182" cy="395498"/>
          </a:xfrm>
        </p:spPr>
        <p:txBody>
          <a:bodyPr/>
          <a:lstStyle>
            <a:lvl1pPr>
              <a:lnSpc>
                <a:spcPts val="1600"/>
              </a:lnSpc>
              <a:defRPr sz="1400" b="1">
                <a:solidFill>
                  <a:schemeClr val="bg1"/>
                </a:solidFill>
              </a:defRPr>
            </a:lvl1pPr>
            <a:lvl2pPr>
              <a:lnSpc>
                <a:spcPts val="1600"/>
              </a:lnSpc>
              <a:defRPr sz="1400" b="1">
                <a:solidFill>
                  <a:schemeClr val="bg1"/>
                </a:solidFill>
              </a:defRPr>
            </a:lvl2pPr>
            <a:lvl3pPr>
              <a:lnSpc>
                <a:spcPts val="1600"/>
              </a:lnSpc>
              <a:defRPr sz="1400" b="1">
                <a:solidFill>
                  <a:schemeClr val="bg1"/>
                </a:solidFill>
              </a:defRPr>
            </a:lvl3pPr>
            <a:lvl4pPr>
              <a:lnSpc>
                <a:spcPts val="1600"/>
              </a:lnSpc>
              <a:defRPr sz="1400" b="1">
                <a:solidFill>
                  <a:schemeClr val="bg1"/>
                </a:solidFill>
              </a:defRPr>
            </a:lvl4pPr>
            <a:lvl5pPr>
              <a:lnSpc>
                <a:spcPts val="1600"/>
              </a:lnSpc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68145" y="2186836"/>
            <a:ext cx="2915494" cy="2124075"/>
          </a:xfrm>
        </p:spPr>
        <p:txBody>
          <a:bodyPr/>
          <a:lstStyle>
            <a:lvl1pPr>
              <a:lnSpc>
                <a:spcPts val="1600"/>
              </a:lnSpc>
              <a:defRPr sz="1400">
                <a:solidFill>
                  <a:schemeClr val="bg1"/>
                </a:solidFill>
              </a:defRPr>
            </a:lvl1pPr>
            <a:lvl2pPr>
              <a:lnSpc>
                <a:spcPts val="1600"/>
              </a:lnSpc>
              <a:defRPr sz="1400">
                <a:solidFill>
                  <a:schemeClr val="bg1"/>
                </a:solidFill>
              </a:defRPr>
            </a:lvl2pPr>
            <a:lvl3pPr>
              <a:lnSpc>
                <a:spcPts val="1600"/>
              </a:lnSpc>
              <a:defRPr sz="1400">
                <a:solidFill>
                  <a:schemeClr val="bg1"/>
                </a:solidFill>
              </a:defRPr>
            </a:lvl3pPr>
            <a:lvl4pPr>
              <a:lnSpc>
                <a:spcPts val="1600"/>
              </a:lnSpc>
              <a:defRPr sz="1400">
                <a:solidFill>
                  <a:schemeClr val="bg1"/>
                </a:solidFill>
              </a:defRPr>
            </a:lvl4pPr>
            <a:lvl5pPr>
              <a:lnSpc>
                <a:spcPts val="1600"/>
              </a:lnSpc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63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371475"/>
            <a:ext cx="21431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6024563"/>
            <a:ext cx="91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368300"/>
            <a:ext cx="4115164" cy="718145"/>
          </a:xfrm>
        </p:spPr>
        <p:txBody>
          <a:bodyPr>
            <a:spAutoFit/>
          </a:bodyPr>
          <a:lstStyle>
            <a:lvl1pPr algn="l">
              <a:lnSpc>
                <a:spcPts val="2800"/>
              </a:lnSpc>
              <a:defRPr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70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/>
        </p:nvSpPr>
        <p:spPr>
          <a:xfrm>
            <a:off x="366713" y="6489700"/>
            <a:ext cx="5826125" cy="368300"/>
          </a:xfrm>
          <a:prstGeom prst="rect">
            <a:avLst/>
          </a:prstGeom>
        </p:spPr>
        <p:txBody>
          <a:bodyPr lIns="0" tIns="3600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C392317-024C-456B-8B2A-2FE55BBD3C9B}" type="slidenum">
              <a:rPr lang="en-GB" altLang="en-US" sz="900" b="1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GB" altLang="en-US" sz="9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900">
                <a:latin typeface="Arial" panose="020B0604020202020204" pitchFamily="34" charset="0"/>
                <a:cs typeface="Arial" panose="020B0604020202020204" pitchFamily="34" charset="0"/>
              </a:rPr>
              <a:t>| Presentation title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366713" y="6489700"/>
            <a:ext cx="280987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165100"/>
            <a:ext cx="28702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12"/>
          <p:cNvCxnSpPr/>
          <p:nvPr/>
        </p:nvCxnSpPr>
        <p:spPr>
          <a:xfrm>
            <a:off x="358775" y="1150938"/>
            <a:ext cx="84264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4"/>
          <p:cNvCxnSpPr/>
          <p:nvPr/>
        </p:nvCxnSpPr>
        <p:spPr>
          <a:xfrm>
            <a:off x="358775" y="6480175"/>
            <a:ext cx="84264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371475"/>
            <a:ext cx="21431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360000"/>
            <a:ext cx="6281299" cy="7904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358775" y="1557338"/>
            <a:ext cx="6367368" cy="4525963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lnSpc>
                <a:spcPts val="2600"/>
              </a:lnSpc>
              <a:defRPr sz="2400"/>
            </a:lvl1pPr>
            <a:lvl2pPr>
              <a:lnSpc>
                <a:spcPts val="2600"/>
              </a:lnSpc>
              <a:defRPr sz="2400"/>
            </a:lvl2pPr>
            <a:lvl3pPr>
              <a:lnSpc>
                <a:spcPts val="2600"/>
              </a:lnSpc>
              <a:defRPr sz="2400"/>
            </a:lvl3pPr>
            <a:lvl4pPr>
              <a:lnSpc>
                <a:spcPts val="2600"/>
              </a:lnSpc>
              <a:defRPr sz="2400"/>
            </a:lvl4pPr>
            <a:lvl5pPr>
              <a:lnSpc>
                <a:spcPts val="2600"/>
              </a:lnSpc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68838" y="6489700"/>
            <a:ext cx="4116387" cy="368300"/>
          </a:xfrm>
          <a:prstGeom prst="rect">
            <a:avLst/>
          </a:prstGeom>
        </p:spPr>
        <p:txBody>
          <a:bodyPr lIns="0" tIns="36000" rIns="0" bIns="0"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00/00/2013</a:t>
            </a:r>
          </a:p>
        </p:txBody>
      </p:sp>
    </p:spTree>
    <p:extLst>
      <p:ext uri="{BB962C8B-B14F-4D97-AF65-F5344CB8AC3E}">
        <p14:creationId xmlns:p14="http://schemas.microsoft.com/office/powerpoint/2010/main" val="1361473222"/>
      </p:ext>
    </p:extLst>
  </p:cSld>
  <p:clrMapOvr>
    <a:masterClrMapping/>
  </p:clrMapOvr>
  <p:hf sldNum="0"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/>
        </p:nvSpPr>
        <p:spPr>
          <a:xfrm>
            <a:off x="366713" y="6489700"/>
            <a:ext cx="5826125" cy="368300"/>
          </a:xfrm>
          <a:prstGeom prst="rect">
            <a:avLst/>
          </a:prstGeom>
        </p:spPr>
        <p:txBody>
          <a:bodyPr lIns="0" tIns="3600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FCF46F-8A6A-4471-A2F7-AACCD6C24F42}" type="slidenum">
              <a:rPr lang="en-GB" altLang="en-US" sz="900" b="1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GB" altLang="en-US" sz="9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900">
                <a:latin typeface="Arial" panose="020B0604020202020204" pitchFamily="34" charset="0"/>
                <a:cs typeface="Arial" panose="020B0604020202020204" pitchFamily="34" charset="0"/>
              </a:rPr>
              <a:t>| Presentation title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366713" y="6489700"/>
            <a:ext cx="280987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165100"/>
            <a:ext cx="28702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12"/>
          <p:cNvCxnSpPr/>
          <p:nvPr/>
        </p:nvCxnSpPr>
        <p:spPr>
          <a:xfrm>
            <a:off x="358775" y="1150938"/>
            <a:ext cx="84264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4"/>
          <p:cNvCxnSpPr/>
          <p:nvPr/>
        </p:nvCxnSpPr>
        <p:spPr>
          <a:xfrm>
            <a:off x="358775" y="6480175"/>
            <a:ext cx="84264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371475"/>
            <a:ext cx="21431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360000"/>
            <a:ext cx="6281299" cy="7904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358775" y="1557338"/>
            <a:ext cx="6367368" cy="4525963"/>
          </a:xfrm>
          <a:prstGeom prst="rect">
            <a:avLst/>
          </a:prstGeom>
        </p:spPr>
        <p:txBody>
          <a:bodyPr rtlCol="0">
            <a:noAutofit/>
          </a:bodyPr>
          <a:lstStyle>
            <a:lvl1pPr indent="0">
              <a:lnSpc>
                <a:spcPts val="2600"/>
              </a:lnSpc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indent="0">
              <a:lnSpc>
                <a:spcPts val="2600"/>
              </a:lnSpc>
              <a:defRPr sz="2400" b="1">
                <a:solidFill>
                  <a:schemeClr val="bg1">
                    <a:lumMod val="50000"/>
                  </a:schemeClr>
                </a:solidFill>
              </a:defRPr>
            </a:lvl2pPr>
            <a:lvl3pPr indent="0">
              <a:lnSpc>
                <a:spcPts val="2600"/>
              </a:lnSpc>
              <a:defRPr sz="2400" b="1">
                <a:solidFill>
                  <a:schemeClr val="bg1">
                    <a:lumMod val="50000"/>
                  </a:schemeClr>
                </a:solidFill>
              </a:defRPr>
            </a:lvl3pPr>
            <a:lvl4pPr indent="0">
              <a:lnSpc>
                <a:spcPts val="2600"/>
              </a:lnSpc>
              <a:defRPr sz="2400" b="1">
                <a:solidFill>
                  <a:schemeClr val="bg1">
                    <a:lumMod val="50000"/>
                  </a:schemeClr>
                </a:solidFill>
              </a:defRPr>
            </a:lvl4pPr>
            <a:lvl5pPr indent="0">
              <a:lnSpc>
                <a:spcPts val="2600"/>
              </a:lnSpc>
              <a:defRPr sz="2400" b="1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68838" y="6489700"/>
            <a:ext cx="4116387" cy="368300"/>
          </a:xfrm>
          <a:prstGeom prst="rect">
            <a:avLst/>
          </a:prstGeom>
        </p:spPr>
        <p:txBody>
          <a:bodyPr lIns="0" tIns="36000" rIns="0" bIns="0"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00/00/2013</a:t>
            </a:r>
          </a:p>
        </p:txBody>
      </p:sp>
    </p:spTree>
    <p:extLst>
      <p:ext uri="{BB962C8B-B14F-4D97-AF65-F5344CB8AC3E}">
        <p14:creationId xmlns:p14="http://schemas.microsoft.com/office/powerpoint/2010/main" val="1382425963"/>
      </p:ext>
    </p:extLst>
  </p:cSld>
  <p:clrMapOvr>
    <a:masterClrMapping/>
  </p:clrMapOvr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/>
        </p:nvSpPr>
        <p:spPr>
          <a:xfrm>
            <a:off x="366713" y="6489700"/>
            <a:ext cx="5826125" cy="368300"/>
          </a:xfrm>
          <a:prstGeom prst="rect">
            <a:avLst/>
          </a:prstGeom>
        </p:spPr>
        <p:txBody>
          <a:bodyPr lIns="0" tIns="3600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8119C7E-3687-4588-AA31-09973C09948F}" type="slidenum">
              <a:rPr lang="en-GB" altLang="en-US" sz="900" b="1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GB" altLang="en-US" sz="9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900">
                <a:latin typeface="Arial" panose="020B0604020202020204" pitchFamily="34" charset="0"/>
                <a:cs typeface="Arial" panose="020B0604020202020204" pitchFamily="34" charset="0"/>
              </a:rPr>
              <a:t>| Presentation title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366713" y="6489700"/>
            <a:ext cx="280987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165100"/>
            <a:ext cx="28702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12"/>
          <p:cNvCxnSpPr/>
          <p:nvPr/>
        </p:nvCxnSpPr>
        <p:spPr>
          <a:xfrm>
            <a:off x="358775" y="1150938"/>
            <a:ext cx="84264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4"/>
          <p:cNvCxnSpPr/>
          <p:nvPr/>
        </p:nvCxnSpPr>
        <p:spPr>
          <a:xfrm>
            <a:off x="358775" y="6480175"/>
            <a:ext cx="84264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371475"/>
            <a:ext cx="21431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360000"/>
            <a:ext cx="6281299" cy="7904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358775" y="1557338"/>
            <a:ext cx="6281300" cy="4525963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68838" y="6489700"/>
            <a:ext cx="4116387" cy="368300"/>
          </a:xfrm>
          <a:prstGeom prst="rect">
            <a:avLst/>
          </a:prstGeom>
        </p:spPr>
        <p:txBody>
          <a:bodyPr lIns="0" tIns="36000" rIns="0" bIns="0"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00/00/2013</a:t>
            </a:r>
          </a:p>
        </p:txBody>
      </p:sp>
    </p:spTree>
    <p:extLst>
      <p:ext uri="{BB962C8B-B14F-4D97-AF65-F5344CB8AC3E}">
        <p14:creationId xmlns:p14="http://schemas.microsoft.com/office/powerpoint/2010/main" val="3136503192"/>
      </p:ext>
    </p:extLst>
  </p:cSld>
  <p:clrMapOvr>
    <a:masterClrMapping/>
  </p:clrMapOvr>
  <p:hf sldNum="0"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 txBox="1">
            <a:spLocks/>
          </p:cNvSpPr>
          <p:nvPr/>
        </p:nvSpPr>
        <p:spPr>
          <a:xfrm>
            <a:off x="366713" y="6489700"/>
            <a:ext cx="5826125" cy="368300"/>
          </a:xfrm>
          <a:prstGeom prst="rect">
            <a:avLst/>
          </a:prstGeom>
        </p:spPr>
        <p:txBody>
          <a:bodyPr lIns="0" tIns="3600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65380B7-3B5A-4137-92FC-4F6A224A4CFA}" type="slidenum">
              <a:rPr lang="en-GB" altLang="en-US" sz="900" b="1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GB" altLang="en-US" sz="9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900">
                <a:latin typeface="Arial" panose="020B0604020202020204" pitchFamily="34" charset="0"/>
                <a:cs typeface="Arial" panose="020B0604020202020204" pitchFamily="34" charset="0"/>
              </a:rPr>
              <a:t>| Presentation title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66713" y="6489700"/>
            <a:ext cx="280987" cy="368300"/>
          </a:xfrm>
          <a:prstGeom prst="rect">
            <a:avLst/>
          </a:prstGeom>
        </p:spPr>
        <p:txBody>
          <a:bodyPr lIns="0" tIns="36000" rIns="0" bIns="0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165100"/>
            <a:ext cx="28702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2"/>
          <p:cNvCxnSpPr/>
          <p:nvPr/>
        </p:nvCxnSpPr>
        <p:spPr>
          <a:xfrm>
            <a:off x="358775" y="1150938"/>
            <a:ext cx="84264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"/>
          <p:cNvCxnSpPr/>
          <p:nvPr/>
        </p:nvCxnSpPr>
        <p:spPr>
          <a:xfrm>
            <a:off x="358775" y="6480175"/>
            <a:ext cx="84264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371475"/>
            <a:ext cx="21431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360000"/>
            <a:ext cx="6281299" cy="7904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358775" y="1557338"/>
            <a:ext cx="4116388" cy="4525963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668838" y="1557338"/>
            <a:ext cx="4114800" cy="4535487"/>
          </a:xfrm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668838" y="6489700"/>
            <a:ext cx="4116387" cy="368300"/>
          </a:xfrm>
          <a:prstGeom prst="rect">
            <a:avLst/>
          </a:prstGeom>
        </p:spPr>
        <p:txBody>
          <a:bodyPr lIns="0" tIns="36000" rIns="0" bIns="0"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00/00/2013</a:t>
            </a:r>
          </a:p>
        </p:txBody>
      </p:sp>
    </p:spTree>
    <p:extLst>
      <p:ext uri="{BB962C8B-B14F-4D97-AF65-F5344CB8AC3E}">
        <p14:creationId xmlns:p14="http://schemas.microsoft.com/office/powerpoint/2010/main" val="483532788"/>
      </p:ext>
    </p:extLst>
  </p:cSld>
  <p:clrMapOvr>
    <a:masterClrMapping/>
  </p:clrMapOvr>
  <p:hf sldNum="0"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OFFICIAL 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2065416" cy="7745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221" y="1021948"/>
            <a:ext cx="8258579" cy="3956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221" y="1678914"/>
            <a:ext cx="8258579" cy="4447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25D06-9882-4E46-9327-9B5A73CDC15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28221" y="6356350"/>
            <a:ext cx="825857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058358" y="663990"/>
            <a:ext cx="6628442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4763340" y="6410542"/>
            <a:ext cx="399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/>
              <a:t>APPRENTICESHIP</a:t>
            </a:r>
            <a:r>
              <a:rPr lang="en-US" sz="1200" baseline="0"/>
              <a:t> SUPPORT AND KNOWLEDGE FOR SCHOOLS</a:t>
            </a:r>
            <a:endParaRPr lang="en-US" sz="1200"/>
          </a:p>
        </p:txBody>
      </p:sp>
      <p:pic>
        <p:nvPicPr>
          <p:cNvPr id="11" name="Picture 10" descr="SFA_BS_1494.pn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962" y="71026"/>
            <a:ext cx="1459828" cy="54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5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58775" y="360363"/>
            <a:ext cx="60134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8775" y="1557338"/>
            <a:ext cx="842645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13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hf hdr="0" ftr="0" dt="0"/>
  <p:txStyles>
    <p:title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4763" algn="l" rtl="0" eaLnBrk="1" fontAlgn="base" hangingPunct="1">
        <a:lnSpc>
          <a:spcPts val="22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175" algn="l" rtl="0" eaLnBrk="1" fontAlgn="base" hangingPunct="1">
        <a:lnSpc>
          <a:spcPts val="2200"/>
        </a:lnSpc>
        <a:spcBef>
          <a:spcPct val="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74625" indent="-174625" algn="l" rtl="0" eaLnBrk="1" fontAlgn="base" hangingPunct="1">
        <a:lnSpc>
          <a:spcPts val="22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‒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4625" indent="-174625" algn="l" rtl="0" eaLnBrk="1" fontAlgn="base" hangingPunct="1">
        <a:lnSpc>
          <a:spcPts val="22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4625" indent="-174625" algn="l" rtl="0" eaLnBrk="1" fontAlgn="base" hangingPunct="1">
        <a:lnSpc>
          <a:spcPts val="22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‒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apprenticeship-funding-and-performance-management-rules-2017-to-2018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66TSBqdFE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0" t="9573" r="21250" b="6998"/>
          <a:stretch/>
        </p:blipFill>
        <p:spPr>
          <a:xfrm>
            <a:off x="3514040" y="978880"/>
            <a:ext cx="4983480" cy="57214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368300"/>
            <a:ext cx="4115164" cy="4277518"/>
          </a:xfrm>
        </p:spPr>
        <p:txBody>
          <a:bodyPr/>
          <a:lstStyle/>
          <a:p>
            <a:br>
              <a:rPr lang="en-GB" dirty="0"/>
            </a:br>
            <a:r>
              <a:rPr lang="en-GB" dirty="0"/>
              <a:t>Transfer Apprenticeship Levy</a:t>
            </a:r>
            <a:br>
              <a:rPr lang="en-GB" dirty="0"/>
            </a:br>
            <a:br>
              <a:rPr lang="en-GB" dirty="0"/>
            </a:br>
            <a:r>
              <a:rPr lang="en-GB" dirty="0"/>
              <a:t>Mark Coulson</a:t>
            </a:r>
            <a:br>
              <a:rPr lang="en-GB" dirty="0"/>
            </a:br>
            <a:r>
              <a:rPr lang="en-GB" sz="2000" dirty="0"/>
              <a:t>National Account Manager</a:t>
            </a:r>
            <a:br>
              <a:rPr lang="en-GB" dirty="0"/>
            </a:br>
            <a:br>
              <a:rPr lang="en-GB" dirty="0"/>
            </a:br>
            <a:br>
              <a:rPr lang="en-GB" sz="1800" dirty="0">
                <a:latin typeface="Calibri" pitchFamily="34" charset="0"/>
              </a:rPr>
            </a:br>
            <a:br>
              <a:rPr lang="en-GB" sz="1800" dirty="0">
                <a:latin typeface="Calibri" pitchFamily="34" charset="0"/>
              </a:rPr>
            </a:br>
            <a:br>
              <a:rPr lang="en-GB" altLang="en-US" sz="2800" dirty="0">
                <a:latin typeface="Calibri" pitchFamily="34" charset="0"/>
              </a:rPr>
            </a:br>
            <a:br>
              <a:rPr lang="en-GB" dirty="0"/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1658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8AFE-B450-41E2-BE80-52266CAB1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Levy Transfer?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C3B6A-DC25-46D6-BE17-92B4F2B57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75" y="1387733"/>
            <a:ext cx="8426450" cy="4828714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sz="4400" dirty="0">
              <a:solidFill>
                <a:schemeClr val="tx1"/>
              </a:solidFill>
            </a:endParaRPr>
          </a:p>
          <a:p>
            <a:endParaRPr lang="en-GB" sz="1100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As an employer paying the apprenticeship levy you have an allowance, 25% of your annual apprenticeship funds, that can be transferred to other employers.</a:t>
            </a:r>
          </a:p>
          <a:p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• Only levy-paying employers can make a transfer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• Any employer can receive and use transferred funds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107934-D386-48CE-B8E1-25D5E13C62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00/00/2013</a:t>
            </a:r>
          </a:p>
        </p:txBody>
      </p:sp>
      <p:pic>
        <p:nvPicPr>
          <p:cNvPr id="6" name="Picture 5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2DF44D46-EC06-4519-A3EA-A86B5D4A92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49" y="1217251"/>
            <a:ext cx="6813755" cy="260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01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8AFE-B450-41E2-BE80-52266CAB1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Transfer Apprenticeship Levy?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C3B6A-DC25-46D6-BE17-92B4F2B57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75" y="1557338"/>
            <a:ext cx="8426450" cy="4525963"/>
          </a:xfrm>
        </p:spPr>
        <p:txBody>
          <a:bodyPr/>
          <a:lstStyle/>
          <a:p>
            <a:pPr marL="347663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To use Levy locally </a:t>
            </a:r>
          </a:p>
          <a:p>
            <a:pPr marL="347663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347663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Channel your apprenticeship funds to organisations in your supply chain. </a:t>
            </a:r>
          </a:p>
          <a:p>
            <a:pPr marL="347663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347663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Corporate Social Responsibility (CSR)</a:t>
            </a:r>
          </a:p>
          <a:p>
            <a:pPr marL="347663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347663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Add to the skills in the local talent pool</a:t>
            </a:r>
          </a:p>
          <a:p>
            <a:pPr marL="347663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107934-D386-48CE-B8E1-25D5E13C62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00/00/2013</a:t>
            </a:r>
          </a:p>
        </p:txBody>
      </p:sp>
      <p:pic>
        <p:nvPicPr>
          <p:cNvPr id="5" name="Picture 2" descr="https://brand.skillsfundingagency.bis.gov.uk/images/previews/460_preview.png">
            <a:extLst>
              <a:ext uri="{FF2B5EF4-FFF2-40B4-BE49-F238E27FC236}">
                <a16:creationId xmlns:a16="http://schemas.microsoft.com/office/drawing/2014/main" id="{0D98C8B8-07C4-498C-9B27-B2D019E38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497" y="4011361"/>
            <a:ext cx="1519083" cy="178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26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60184-9B6E-40CC-B312-C48AB0D9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Preparing for a Levy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34711-6FBB-42BD-A64B-BBF3E6DAB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75" y="1306610"/>
            <a:ext cx="8426450" cy="5086813"/>
          </a:xfrm>
        </p:spPr>
        <p:txBody>
          <a:bodyPr/>
          <a:lstStyle/>
          <a:p>
            <a:pPr marL="347663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Understanding of the forecasted cost to you, which will cover the duration of the apprenticeship you’ve agreed to fund through a transfer</a:t>
            </a:r>
          </a:p>
          <a:p>
            <a:pPr marL="347663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347663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Funding the total cost of their apprenticeship and not just the co-investment</a:t>
            </a:r>
          </a:p>
          <a:p>
            <a:pPr marL="347663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347663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Funding rules</a:t>
            </a:r>
            <a:r>
              <a:rPr lang="en-GB" dirty="0">
                <a:solidFill>
                  <a:schemeClr val="tx1"/>
                </a:solidFill>
              </a:rPr>
              <a:t> around transferring apprenticeship funds</a:t>
            </a:r>
          </a:p>
          <a:p>
            <a:pPr marL="347663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347663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Can’t transfer funds to another employer if you currently receive a transfer</a:t>
            </a:r>
          </a:p>
          <a:p>
            <a:pPr marL="347663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347663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Transfer payments will leave your apprenticeship service account first, each month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10DC1-83B4-4250-8C8F-3EC5233126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00/00/2013</a:t>
            </a:r>
          </a:p>
        </p:txBody>
      </p:sp>
    </p:spTree>
    <p:extLst>
      <p:ext uri="{BB962C8B-B14F-4D97-AF65-F5344CB8AC3E}">
        <p14:creationId xmlns:p14="http://schemas.microsoft.com/office/powerpoint/2010/main" val="348000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C3B6A-DC25-46D6-BE17-92B4F2B57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75" y="1557338"/>
            <a:ext cx="8426450" cy="476972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• Funds are paid monthly for the duration of the apprenticeship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• Sending and receiving employers have to be registered on the apprenticeship service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• A transfer can only be used to pay for training and assessment for apprenticeship standards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• Transfers can only be used for new starts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107934-D386-48CE-B8E1-25D5E13C62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00/00/2013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4FC2D74-9054-4A2F-A836-151E2EA94942}"/>
              </a:ext>
            </a:extLst>
          </p:cNvPr>
          <p:cNvSpPr txBox="1">
            <a:spLocks/>
          </p:cNvSpPr>
          <p:nvPr/>
        </p:nvSpPr>
        <p:spPr bwMode="auto">
          <a:xfrm>
            <a:off x="358775" y="423909"/>
            <a:ext cx="6281299" cy="790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How a Levy Transfer Works?</a:t>
            </a:r>
          </a:p>
        </p:txBody>
      </p:sp>
    </p:spTree>
    <p:extLst>
      <p:ext uri="{BB962C8B-B14F-4D97-AF65-F5344CB8AC3E}">
        <p14:creationId xmlns:p14="http://schemas.microsoft.com/office/powerpoint/2010/main" val="2462922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8AFE-B450-41E2-BE80-52266CAB1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 Levy Transfer Works?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107934-D386-48CE-B8E1-25D5E13C62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00/00/2013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236482-4230-465E-BF33-53CAA672DA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32" b="-13432"/>
          <a:stretch/>
        </p:blipFill>
        <p:spPr>
          <a:xfrm>
            <a:off x="48403" y="1194617"/>
            <a:ext cx="9045243" cy="599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59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8AFE-B450-41E2-BE80-52266CAB1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Employer Case Study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C3B6A-DC25-46D6-BE17-92B4F2B57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75" y="1378974"/>
            <a:ext cx="8426450" cy="5198807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Sending Employer – Wolverhampton City Council</a:t>
            </a:r>
          </a:p>
          <a:p>
            <a:r>
              <a:rPr lang="en-GB" sz="2000" dirty="0">
                <a:solidFill>
                  <a:schemeClr val="tx1"/>
                </a:solidFill>
              </a:rPr>
              <a:t>Receiving Employer - Wolverhampton Homes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Wolverhampton Homes look after more than 23,000 homes on behalf of The City of Wolverhampton Council and are also a very pro-active community-based organisation. 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Supported 11 employees to progress onto L3 &amp; L5 Management Apprenticeships.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 Wolverhampton Home have supported over 100 tenants into permanent employment, and some of those have also benefited from the apprenticeship transfer.</a:t>
            </a:r>
          </a:p>
          <a:p>
            <a:endParaRPr lang="en-GB" sz="2000" dirty="0"/>
          </a:p>
          <a:p>
            <a:pPr>
              <a:spcAft>
                <a:spcPts val="1050"/>
              </a:spcAft>
              <a:defRPr/>
            </a:pPr>
            <a:r>
              <a:rPr lang="en-US" sz="2000" dirty="0">
                <a:solidFill>
                  <a:srgbClr val="00B0F0"/>
                </a:solidFill>
                <a:latin typeface="Arial" charset="0"/>
                <a:ea typeface="ＭＳ Ｐゴシック" charset="0"/>
                <a:cs typeface="Arial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Michelle’s Story</a:t>
            </a:r>
            <a:endParaRPr lang="en-US" sz="2000" dirty="0">
              <a:solidFill>
                <a:srgbClr val="00B0F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endParaRPr lang="en-GB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107934-D386-48CE-B8E1-25D5E13C62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00/00/2013</a:t>
            </a:r>
          </a:p>
        </p:txBody>
      </p:sp>
    </p:spTree>
    <p:extLst>
      <p:ext uri="{BB962C8B-B14F-4D97-AF65-F5344CB8AC3E}">
        <p14:creationId xmlns:p14="http://schemas.microsoft.com/office/powerpoint/2010/main" val="2398160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8AFE-B450-41E2-BE80-52266CAB1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Employer Case Study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C3B6A-DC25-46D6-BE17-92B4F2B57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75" y="1342104"/>
            <a:ext cx="8426450" cy="4741198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Sending Employer – Royal Mail Group</a:t>
            </a:r>
          </a:p>
          <a:p>
            <a:r>
              <a:rPr lang="en-GB" sz="2000" dirty="0">
                <a:solidFill>
                  <a:schemeClr val="tx1"/>
                </a:solidFill>
              </a:rPr>
              <a:t>Receiving Employer – North West Ambulance Service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300+ apprentices registered as an employer-provider delivering the level 4 Associate Ambulance Practitioner since May 2017. in co-investment since July 2018, 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Submitted a request through Health Education England (HEE) for a partner willing to transfer unspent apprenticeship funds. Royal Mail Group were interested in partnering with us  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This will allow us to continue to invest in our apprenticeships, without the loss of funding associated with co-investment. </a:t>
            </a:r>
          </a:p>
          <a:p>
            <a:r>
              <a:rPr lang="en-GB" sz="2000" dirty="0">
                <a:solidFill>
                  <a:schemeClr val="tx1"/>
                </a:solidFill>
              </a:rPr>
              <a:t>Also supporting Royal Mail on their journey to become an employer-provider. </a:t>
            </a:r>
          </a:p>
          <a:p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107934-D386-48CE-B8E1-25D5E13C62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00/00/2013</a:t>
            </a:r>
          </a:p>
        </p:txBody>
      </p:sp>
    </p:spTree>
    <p:extLst>
      <p:ext uri="{BB962C8B-B14F-4D97-AF65-F5344CB8AC3E}">
        <p14:creationId xmlns:p14="http://schemas.microsoft.com/office/powerpoint/2010/main" val="28450076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 template [Read-Only]" id="{67E02E08-673E-4618-AED6-CD0A59CE4D7B}" vid="{A976EF1D-D240-4C07-8CFE-BFACBE0DAF5D}"/>
    </a:ext>
  </a:extLst>
</a:theme>
</file>

<file path=ppt/theme/theme2.xml><?xml version="1.0" encoding="utf-8"?>
<a:theme xmlns:a="http://schemas.openxmlformats.org/drawingml/2006/main" name="Office Theme">
  <a:themeElements>
    <a:clrScheme name="NAS">
      <a:dk1>
        <a:sysClr val="windowText" lastClr="000000"/>
      </a:dk1>
      <a:lt1>
        <a:sysClr val="window" lastClr="FFFFFF"/>
      </a:lt1>
      <a:dk2>
        <a:srgbClr val="FABB00"/>
      </a:dk2>
      <a:lt2>
        <a:srgbClr val="FFFFFF"/>
      </a:lt2>
      <a:accent1>
        <a:srgbClr val="FABB00"/>
      </a:accent1>
      <a:accent2>
        <a:srgbClr val="E53517"/>
      </a:accent2>
      <a:accent3>
        <a:srgbClr val="EE7F00"/>
      </a:accent3>
      <a:accent4>
        <a:srgbClr val="919191"/>
      </a:accent4>
      <a:accent5>
        <a:srgbClr val="000000"/>
      </a:accent5>
      <a:accent6>
        <a:srgbClr val="44223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 [Read-Only]" id="{67E02E08-673E-4618-AED6-CD0A59CE4D7B}" vid="{FFEB3B2A-0649-4B3F-B3F4-836F6F4B954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BD32A1C3D013499598356312E55AD9" ma:contentTypeVersion="8" ma:contentTypeDescription="Create a new document." ma:contentTypeScope="" ma:versionID="fbc395cc897adeeda1535ad6997f26ce">
  <xsd:schema xmlns:xsd="http://www.w3.org/2001/XMLSchema" xmlns:xs="http://www.w3.org/2001/XMLSchema" xmlns:p="http://schemas.microsoft.com/office/2006/metadata/properties" xmlns:ns3="643da365-305e-4332-bc3e-f8d0da849c5f" targetNamespace="http://schemas.microsoft.com/office/2006/metadata/properties" ma:root="true" ma:fieldsID="ea2e6cd528a934e73f4dcfa9fa3a75f5" ns3:_="">
    <xsd:import namespace="643da365-305e-4332-bc3e-f8d0da849c5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da365-305e-4332-bc3e-f8d0da849c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70D745-26B3-4601-974D-B6B1F6939BC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43da365-305e-4332-bc3e-f8d0da849c5f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026BDBE-A8DD-49B0-B6E3-0F8216F581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EEDBC5-DF6A-4EC1-B586-1523535462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3da365-305e-4332-bc3e-f8d0da849c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NAS presentation template</Template>
  <TotalTime>2438</TotalTime>
  <Words>408</Words>
  <Application>Microsoft Office PowerPoint</Application>
  <PresentationFormat>On-screen Show (4:3)</PresentationFormat>
  <Paragraphs>73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1_Office Theme</vt:lpstr>
      <vt:lpstr>Office Theme</vt:lpstr>
      <vt:lpstr> Transfer Apprenticeship Levy  Mark Coulson National Account Manager      </vt:lpstr>
      <vt:lpstr>What is a Levy Transfer?</vt:lpstr>
      <vt:lpstr>Why Transfer Apprenticeship Levy?</vt:lpstr>
      <vt:lpstr>Preparing for a Levy Transfer</vt:lpstr>
      <vt:lpstr>PowerPoint Presentation</vt:lpstr>
      <vt:lpstr>How a Levy Transfer Works?</vt:lpstr>
      <vt:lpstr>Employer Case Study 1</vt:lpstr>
      <vt:lpstr>Employer Case Study 2</vt:lpstr>
    </vt:vector>
  </TitlesOfParts>
  <Company>DfE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Employer Engagement Dan Simons, 10 May 2018</dc:title>
  <dc:creator>Daniel SIMONS</dc:creator>
  <cp:lastModifiedBy>Chris Donkin</cp:lastModifiedBy>
  <cp:revision>57</cp:revision>
  <dcterms:created xsi:type="dcterms:W3CDTF">2018-05-03T11:25:24Z</dcterms:created>
  <dcterms:modified xsi:type="dcterms:W3CDTF">2019-09-13T07:32:55Z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0x01010017BD32A1C3D013499598356312E55AD9</vt:lpwstr>
  </property>
</Properties>
</file>